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Fira Sans Extra Condensed Medium"/>
      <p:regular r:id="rId16"/>
      <p:bold r:id="rId17"/>
      <p:italic r:id="rId18"/>
      <p:boldItalic r:id="rId19"/>
    </p:embeddedFont>
    <p:embeddedFont>
      <p:font typeface="Roboto Condensed"/>
      <p:regular r:id="rId20"/>
      <p:bold r:id="rId21"/>
      <p:italic r:id="rId22"/>
      <p:boldItalic r:id="rId23"/>
    </p:embeddedFont>
    <p:embeddedFont>
      <p:font typeface="Roboto Condensed Light"/>
      <p:regular r:id="rId24"/>
      <p:bold r:id="rId25"/>
      <p:italic r:id="rId26"/>
      <p:boldItalic r:id="rId27"/>
    </p:embeddedFont>
    <p:embeddedFont>
      <p:font typeface="Exo 2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Condensed-regular.fntdata"/><Relationship Id="rId22" Type="http://schemas.openxmlformats.org/officeDocument/2006/relationships/font" Target="fonts/RobotoCondensed-italic.fntdata"/><Relationship Id="rId21" Type="http://schemas.openxmlformats.org/officeDocument/2006/relationships/font" Target="fonts/RobotoCondensed-bold.fntdata"/><Relationship Id="rId24" Type="http://schemas.openxmlformats.org/officeDocument/2006/relationships/font" Target="fonts/RobotoCondensedLight-regular.fntdata"/><Relationship Id="rId23" Type="http://schemas.openxmlformats.org/officeDocument/2006/relationships/font" Target="fonts/RobotoCondensed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CondensedLight-italic.fntdata"/><Relationship Id="rId25" Type="http://schemas.openxmlformats.org/officeDocument/2006/relationships/font" Target="fonts/RobotoCondensedLight-bold.fntdata"/><Relationship Id="rId28" Type="http://schemas.openxmlformats.org/officeDocument/2006/relationships/font" Target="fonts/Exo2-regular.fntdata"/><Relationship Id="rId27" Type="http://schemas.openxmlformats.org/officeDocument/2006/relationships/font" Target="fonts/RobotoCondensed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Exo2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Exo2-boldItalic.fntdata"/><Relationship Id="rId30" Type="http://schemas.openxmlformats.org/officeDocument/2006/relationships/font" Target="fonts/Exo2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FiraSansExtraCondensedMedium-bold.fntdata"/><Relationship Id="rId16" Type="http://schemas.openxmlformats.org/officeDocument/2006/relationships/font" Target="fonts/FiraSansExtraCondensedMedium-regular.fntdata"/><Relationship Id="rId19" Type="http://schemas.openxmlformats.org/officeDocument/2006/relationships/font" Target="fonts/FiraSansExtraCondensedMedium-boldItalic.fntdata"/><Relationship Id="rId18" Type="http://schemas.openxmlformats.org/officeDocument/2006/relationships/font" Target="fonts/FiraSansExtraCondensedMedium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png>
</file>

<file path=ppt/media/image22.jpg>
</file>

<file path=ppt/media/image23.jp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3bfeb839c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3bfeb839c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baafe93df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9baafe93df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9baafe93df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9baafe93df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3bfeb839c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3bfeb839c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9baafe93df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9baafe93df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9baafe93df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9baafe93df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9baafe93df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9baafe93df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9baafe93df_0_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9baafe93df_0_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3bfeb839c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3bfeb839c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" name="Google Shape;44;p13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5" name="Google Shape;45;p13"/>
          <p:cNvSpPr txBox="1"/>
          <p:nvPr>
            <p:ph idx="1" type="subTitle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46" name="Google Shape;46;p13"/>
          <p:cNvSpPr txBox="1"/>
          <p:nvPr>
            <p:ph hasCustomPrompt="1"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/>
          <p:nvPr>
            <p:ph hasCustomPrompt="1"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hasCustomPrompt="1"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hasCustomPrompt="1"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hasCustomPrompt="1"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3" type="subTitle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4" name="Google Shape;54;p13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5" type="subTitle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6" name="Google Shape;56;p13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7" name="Google Shape;57;p13"/>
          <p:cNvSpPr txBox="1"/>
          <p:nvPr>
            <p:ph idx="17" type="subTitle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3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9" name="Google Shape;59;p13"/>
          <p:cNvSpPr txBox="1"/>
          <p:nvPr>
            <p:ph idx="19" type="subTitle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3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1" name="Google Shape;61;p13"/>
          <p:cNvSpPr txBox="1"/>
          <p:nvPr>
            <p:ph idx="21" type="subTitle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hasCustomPrompt="1"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hasCustomPrompt="1"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hasCustomPrompt="1"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hasCustomPrompt="1"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hasCustomPrompt="1"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idx="1" type="body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" name="Google Shape;84;p19"/>
          <p:cNvSpPr txBox="1"/>
          <p:nvPr>
            <p:ph idx="2" type="body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9"/>
          <p:cNvSpPr txBox="1"/>
          <p:nvPr>
            <p:ph idx="3" type="subTitle"/>
          </p:nvPr>
        </p:nvSpPr>
        <p:spPr>
          <a:xfrm>
            <a:off x="723900" y="952500"/>
            <a:ext cx="7699200" cy="3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9" name="Google Shape;89;p20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0" name="Google Shape;90;p20"/>
          <p:cNvSpPr txBox="1"/>
          <p:nvPr>
            <p:ph idx="2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1" name="Google Shape;91;p20"/>
          <p:cNvSpPr txBox="1"/>
          <p:nvPr>
            <p:ph idx="3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2" name="Google Shape;92;p20"/>
          <p:cNvSpPr txBox="1"/>
          <p:nvPr>
            <p:ph idx="4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idx="5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4" name="Google Shape;94;p20"/>
          <p:cNvSpPr txBox="1"/>
          <p:nvPr>
            <p:ph idx="6"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21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9" name="Google Shape;99;p21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0" name="Google Shape;100;p21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1" name="Google Shape;101;p21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2" name="Google Shape;102;p21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21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22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9" name="Google Shape;109;p22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1" name="Google Shape;111;p22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2" name="Google Shape;112;p22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3" name="Google Shape;113;p22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4" name="Google Shape;114;p22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5" name="Google Shape;115;p22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6" name="Google Shape;116;p22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7" name="Google Shape;117;p22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8" name="Google Shape;118;p22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" name="Google Shape;129;p27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7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1" name="Google Shape;131;p27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3" name="Google Shape;133;p27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7" name="Google Shape;137;p28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2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sz="9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5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" name="Google Shape;22;p5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subTitle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4" name="Google Shape;34;p9"/>
          <p:cNvSpPr txBox="1"/>
          <p:nvPr>
            <p:ph idx="2" type="ctrTitle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7" name="Google Shape;37;p10"/>
          <p:cNvSpPr txBox="1"/>
          <p:nvPr>
            <p:ph idx="1" type="subTitle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b="1" sz="28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28.png"/><Relationship Id="rId5" Type="http://schemas.openxmlformats.org/officeDocument/2006/relationships/image" Target="../media/image27.png"/><Relationship Id="rId6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jpg"/><Relationship Id="rId4" Type="http://schemas.openxmlformats.org/officeDocument/2006/relationships/image" Target="../media/image23.jpg"/><Relationship Id="rId5" Type="http://schemas.openxmlformats.org/officeDocument/2006/relationships/image" Target="../media/image2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2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ctrTitle"/>
          </p:nvPr>
        </p:nvSpPr>
        <p:spPr>
          <a:xfrm>
            <a:off x="783575" y="1012175"/>
            <a:ext cx="7968900" cy="23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/>
              <a:t>IMPLEMENTATION</a:t>
            </a:r>
            <a:endParaRPr sz="3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/>
              <a:t>OF ALTERNATION FUNCTIONS IN C++ </a:t>
            </a:r>
            <a:endParaRPr sz="3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/>
              <a:t>FOR DETECTION AND EVALUATION </a:t>
            </a:r>
            <a:endParaRPr sz="3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/>
              <a:t>OF BIAS IN ML</a:t>
            </a:r>
            <a:endParaRPr sz="3500"/>
          </a:p>
        </p:txBody>
      </p:sp>
      <p:sp>
        <p:nvSpPr>
          <p:cNvPr id="144" name="Google Shape;144;p29"/>
          <p:cNvSpPr txBox="1"/>
          <p:nvPr>
            <p:ph idx="1" type="subTitle"/>
          </p:nvPr>
        </p:nvSpPr>
        <p:spPr>
          <a:xfrm>
            <a:off x="4400306" y="3496247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Ilaria </a:t>
            </a:r>
            <a:r>
              <a:rPr lang="en">
                <a:solidFill>
                  <a:schemeClr val="hlink"/>
                </a:solidFill>
              </a:rPr>
              <a:t>Pilo, s296847 </a:t>
            </a:r>
            <a:r>
              <a:rPr lang="en"/>
              <a:t>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Davide </a:t>
            </a:r>
            <a:r>
              <a:rPr lang="en">
                <a:solidFill>
                  <a:schemeClr val="hlink"/>
                </a:solidFill>
              </a:rPr>
              <a:t>Porello, s295099</a:t>
            </a:r>
            <a:r>
              <a:rPr lang="en" sz="1200">
                <a:solidFill>
                  <a:srgbClr val="C9D1D9"/>
                </a:solidFill>
                <a:highlight>
                  <a:srgbClr val="0D1117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chemeClr val="hlink"/>
                </a:solidFill>
              </a:rPr>
              <a:t>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Marco </a:t>
            </a:r>
            <a:r>
              <a:rPr lang="en">
                <a:solidFill>
                  <a:schemeClr val="hlink"/>
                </a:solidFill>
              </a:rPr>
              <a:t>Porro, s295654</a:t>
            </a:r>
            <a:endParaRPr/>
          </a:p>
        </p:txBody>
      </p:sp>
      <p:cxnSp>
        <p:nvCxnSpPr>
          <p:cNvPr id="145" name="Google Shape;145;p29"/>
          <p:cNvCxnSpPr/>
          <p:nvPr/>
        </p:nvCxnSpPr>
        <p:spPr>
          <a:xfrm>
            <a:off x="6677025" y="3404600"/>
            <a:ext cx="24600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4500" y="1149975"/>
            <a:ext cx="3337800" cy="1841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7925" y="3131824"/>
            <a:ext cx="2910950" cy="184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9449" y="1199953"/>
            <a:ext cx="3337800" cy="174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5938" y="3181800"/>
            <a:ext cx="3744785" cy="1741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8"/>
          <p:cNvSpPr txBox="1"/>
          <p:nvPr>
            <p:ph type="ctrTitle"/>
          </p:nvPr>
        </p:nvSpPr>
        <p:spPr>
          <a:xfrm>
            <a:off x="1985301" y="121025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</p:txBody>
      </p:sp>
      <p:sp>
        <p:nvSpPr>
          <p:cNvPr id="221" name="Google Shape;221;p38"/>
          <p:cNvSpPr txBox="1"/>
          <p:nvPr>
            <p:ph idx="1" type="subTitle"/>
          </p:nvPr>
        </p:nvSpPr>
        <p:spPr>
          <a:xfrm>
            <a:off x="1104650" y="538675"/>
            <a:ext cx="6655200" cy="5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Benchmarks collected on a </a:t>
            </a:r>
            <a:r>
              <a:rPr lang="en">
                <a:solidFill>
                  <a:schemeClr val="hlink"/>
                </a:solidFill>
              </a:rPr>
              <a:t>machine with </a:t>
            </a:r>
            <a:r>
              <a:rPr lang="en"/>
              <a:t>N=4 hardware threads.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best performance is recorded when using N threads or more in the thread pool.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/>
          <p:nvPr/>
        </p:nvSpPr>
        <p:spPr>
          <a:xfrm flipH="1" rot="-5400000">
            <a:off x="4706450" y="1730200"/>
            <a:ext cx="3361800" cy="2628900"/>
          </a:xfrm>
          <a:prstGeom prst="snip1Rect">
            <a:avLst>
              <a:gd fmla="val 16667" name="adj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7" name="Google Shape;227;p39"/>
          <p:cNvCxnSpPr/>
          <p:nvPr/>
        </p:nvCxnSpPr>
        <p:spPr>
          <a:xfrm rot="10800000">
            <a:off x="6682358" y="2949500"/>
            <a:ext cx="25896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39"/>
          <p:cNvSpPr/>
          <p:nvPr/>
        </p:nvSpPr>
        <p:spPr>
          <a:xfrm rot="5400000">
            <a:off x="1065300" y="1734400"/>
            <a:ext cx="3364500" cy="2631000"/>
          </a:xfrm>
          <a:prstGeom prst="snip1Rect">
            <a:avLst>
              <a:gd fmla="val 16667" name="adj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9" name="Google Shape;229;p39"/>
          <p:cNvCxnSpPr/>
          <p:nvPr/>
        </p:nvCxnSpPr>
        <p:spPr>
          <a:xfrm rot="10800000">
            <a:off x="-21400" y="2148175"/>
            <a:ext cx="24411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0" name="Google Shape;230;p3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PERFORMANCE METRICS</a:t>
            </a:r>
            <a:endParaRPr/>
          </a:p>
        </p:txBody>
      </p:sp>
      <p:sp>
        <p:nvSpPr>
          <p:cNvPr id="231" name="Google Shape;231;p39"/>
          <p:cNvSpPr txBox="1"/>
          <p:nvPr>
            <p:ph idx="2" type="ctrTitle"/>
          </p:nvPr>
        </p:nvSpPr>
        <p:spPr>
          <a:xfrm>
            <a:off x="1609225" y="1589650"/>
            <a:ext cx="24888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ALTERNATION FUNCTION</a:t>
            </a:r>
            <a:endParaRPr/>
          </a:p>
        </p:txBody>
      </p:sp>
      <p:sp>
        <p:nvSpPr>
          <p:cNvPr id="232" name="Google Shape;232;p39"/>
          <p:cNvSpPr txBox="1"/>
          <p:nvPr>
            <p:ph idx="3" type="ctrTitle"/>
          </p:nvPr>
        </p:nvSpPr>
        <p:spPr>
          <a:xfrm>
            <a:off x="5497101" y="160974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KL DIVERGENCE</a:t>
            </a:r>
            <a:endParaRPr/>
          </a:p>
        </p:txBody>
      </p:sp>
      <p:sp>
        <p:nvSpPr>
          <p:cNvPr id="233" name="Google Shape;233;p39"/>
          <p:cNvSpPr txBox="1"/>
          <p:nvPr>
            <p:ph idx="4" type="subTitle"/>
          </p:nvPr>
        </p:nvSpPr>
        <p:spPr>
          <a:xfrm>
            <a:off x="5256950" y="2014407"/>
            <a:ext cx="2157300" cy="19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As the alternation function, it requires &lt;1ms.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computation of the mean and variance is performed inside the threads of the thread pool.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4" name="Google Shape;234;p39"/>
          <p:cNvSpPr txBox="1"/>
          <p:nvPr>
            <p:ph idx="4" type="subTitle"/>
          </p:nvPr>
        </p:nvSpPr>
        <p:spPr>
          <a:xfrm>
            <a:off x="1563575" y="1914869"/>
            <a:ext cx="2220900" cy="21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alternation function is very inexpensive (&lt; 1ms), and it is called max 1 time in each thread.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As such, it does not need internal parallelization.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Additionally, the code already uses the maximum effective number of threads, so adding more does not increase the performance. 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51" name="Google Shape;151;p30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2" name="Google Shape;152;p30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objective and observations</a:t>
            </a:r>
            <a:endParaRPr/>
          </a:p>
        </p:txBody>
      </p:sp>
      <p:cxnSp>
        <p:nvCxnSpPr>
          <p:cNvPr id="153" name="Google Shape;153;p30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/>
          <p:nvPr>
            <p:ph idx="1" type="subTitle"/>
          </p:nvPr>
        </p:nvSpPr>
        <p:spPr>
          <a:xfrm>
            <a:off x="2246850" y="2308350"/>
            <a:ext cx="4650300" cy="10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 of the project is to implement the approach described in the </a:t>
            </a:r>
            <a:r>
              <a:rPr i="1" lang="en"/>
              <a:t>Detection and Evaluation of Machine Learning Bias </a:t>
            </a:r>
            <a:r>
              <a:rPr lang="en"/>
              <a:t>research paper applying C++ parallelization techniques,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and measure their performance.</a:t>
            </a:r>
            <a:endParaRPr/>
          </a:p>
        </p:txBody>
      </p:sp>
      <p:sp>
        <p:nvSpPr>
          <p:cNvPr id="159" name="Google Shape;159;p31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cxnSp>
        <p:nvCxnSpPr>
          <p:cNvPr id="160" name="Google Shape;160;p31"/>
          <p:cNvCxnSpPr/>
          <p:nvPr/>
        </p:nvCxnSpPr>
        <p:spPr>
          <a:xfrm>
            <a:off x="4595550" y="986100"/>
            <a:ext cx="45744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31"/>
          <p:cNvCxnSpPr/>
          <p:nvPr/>
        </p:nvCxnSpPr>
        <p:spPr>
          <a:xfrm>
            <a:off x="0" y="4155750"/>
            <a:ext cx="45744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/>
          <p:nvPr>
            <p:ph idx="1" type="subTitle"/>
          </p:nvPr>
        </p:nvSpPr>
        <p:spPr>
          <a:xfrm>
            <a:off x="1362600" y="1966800"/>
            <a:ext cx="6418800" cy="17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paper omits essential details needed for its replication. Specifically: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There is not a precise description of the preprocessing steps performed on the dataset. </a:t>
            </a:r>
            <a:endParaRPr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 Unlike what stated in the paper, the alternation function must </a:t>
            </a: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NOT </a:t>
            </a:r>
            <a:r>
              <a:rPr lang="en"/>
              <a:t>be computed on an entire dataset, but only on the test set of the K-fold algorithm.</a:t>
            </a:r>
            <a:endParaRPr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The </a:t>
            </a:r>
            <a:r>
              <a:rPr i="1" lang="en"/>
              <a:t>Census-Income </a:t>
            </a:r>
            <a:r>
              <a:rPr lang="en"/>
              <a:t>Dataset contains mainly categorical features. For this reason, a polynomial regression algorithm is not the best choice to solve this problem.</a:t>
            </a:r>
            <a:endParaRPr/>
          </a:p>
        </p:txBody>
      </p:sp>
      <p:sp>
        <p:nvSpPr>
          <p:cNvPr id="167" name="Google Shape;167;p32"/>
          <p:cNvSpPr txBox="1"/>
          <p:nvPr>
            <p:ph type="ctrTitle"/>
          </p:nvPr>
        </p:nvSpPr>
        <p:spPr>
          <a:xfrm>
            <a:off x="1363750" y="376500"/>
            <a:ext cx="6730200" cy="149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OBSERVATIONS</a:t>
            </a:r>
            <a:endParaRPr/>
          </a:p>
        </p:txBody>
      </p:sp>
      <p:cxnSp>
        <p:nvCxnSpPr>
          <p:cNvPr id="168" name="Google Shape;168;p32"/>
          <p:cNvCxnSpPr/>
          <p:nvPr/>
        </p:nvCxnSpPr>
        <p:spPr>
          <a:xfrm>
            <a:off x="4595550" y="986100"/>
            <a:ext cx="45744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32"/>
          <p:cNvCxnSpPr/>
          <p:nvPr/>
        </p:nvCxnSpPr>
        <p:spPr>
          <a:xfrm>
            <a:off x="0" y="4155750"/>
            <a:ext cx="45744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</a:t>
            </a:r>
            <a:endParaRPr/>
          </a:p>
        </p:txBody>
      </p:sp>
      <p:sp>
        <p:nvSpPr>
          <p:cNvPr id="175" name="Google Shape;175;p33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structure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nd implementation choices</a:t>
            </a:r>
            <a:endParaRPr/>
          </a:p>
        </p:txBody>
      </p:sp>
      <p:sp>
        <p:nvSpPr>
          <p:cNvPr id="176" name="Google Shape;176;p33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77" name="Google Shape;177;p33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idx="6" type="ctrTitle"/>
          </p:nvPr>
        </p:nvSpPr>
        <p:spPr>
          <a:xfrm>
            <a:off x="1964851" y="523625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STRUCTURE</a:t>
            </a:r>
            <a:endParaRPr/>
          </a:p>
        </p:txBody>
      </p:sp>
      <p:pic>
        <p:nvPicPr>
          <p:cNvPr id="183" name="Google Shape;18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588" y="1202975"/>
            <a:ext cx="8820823" cy="269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4"/>
          <p:cNvSpPr txBox="1"/>
          <p:nvPr>
            <p:ph idx="1" type="subTitle"/>
          </p:nvPr>
        </p:nvSpPr>
        <p:spPr>
          <a:xfrm>
            <a:off x="875100" y="3965225"/>
            <a:ext cx="73938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We split the workflow of the application in three main parts: pre-processing (sequential), 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k-fold (concurrent, one task in the thread pool for each fold) and post-processing (sequential).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90" name="Google Shape;190;p35"/>
          <p:cNvSpPr txBox="1"/>
          <p:nvPr>
            <p:ph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91" name="Google Shape;191;p35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6"/>
          <p:cNvSpPr txBox="1"/>
          <p:nvPr>
            <p:ph type="ctrTitle"/>
          </p:nvPr>
        </p:nvSpPr>
        <p:spPr>
          <a:xfrm>
            <a:off x="3662751" y="44150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BIAS EVALUATION - GENDER - </a:t>
            </a:r>
            <a:r>
              <a:rPr lang="en">
                <a:solidFill>
                  <a:schemeClr val="hlink"/>
                </a:solidFill>
              </a:rPr>
              <a:t>POLYNOMIAL</a:t>
            </a:r>
            <a:r>
              <a:rPr lang="en"/>
              <a:t> REGRESSION</a:t>
            </a:r>
            <a:endParaRPr/>
          </a:p>
        </p:txBody>
      </p:sp>
      <p:pic>
        <p:nvPicPr>
          <p:cNvPr id="197" name="Google Shape;19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5875" y="2480575"/>
            <a:ext cx="4049326" cy="249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725" y="2751906"/>
            <a:ext cx="3609725" cy="2227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7725" y="346050"/>
            <a:ext cx="3609733" cy="22278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36"/>
          <p:cNvCxnSpPr/>
          <p:nvPr/>
        </p:nvCxnSpPr>
        <p:spPr>
          <a:xfrm>
            <a:off x="7583400" y="1387700"/>
            <a:ext cx="15606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1" name="Google Shape;201;p36"/>
          <p:cNvSpPr txBox="1"/>
          <p:nvPr>
            <p:ph idx="1" type="subTitle"/>
          </p:nvPr>
        </p:nvSpPr>
        <p:spPr>
          <a:xfrm>
            <a:off x="4652153" y="143376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alternation plots clearly show a bias in favour of males.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/>
          <p:nvPr>
            <p:ph type="ctrTitle"/>
          </p:nvPr>
        </p:nvSpPr>
        <p:spPr>
          <a:xfrm>
            <a:off x="36627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BIAS EVALUATION - RACE- POLYNOMIAL REGRESSION</a:t>
            </a:r>
            <a:endParaRPr/>
          </a:p>
        </p:txBody>
      </p:sp>
      <p:pic>
        <p:nvPicPr>
          <p:cNvPr id="207" name="Google Shape;207;p37"/>
          <p:cNvPicPr preferRelativeResize="0"/>
          <p:nvPr/>
        </p:nvPicPr>
        <p:blipFill rotWithShape="1">
          <a:blip r:embed="rId3">
            <a:alphaModFix/>
          </a:blip>
          <a:srcRect b="0" l="3375" r="3375" t="0"/>
          <a:stretch/>
        </p:blipFill>
        <p:spPr>
          <a:xfrm>
            <a:off x="4668430" y="2223727"/>
            <a:ext cx="4120841" cy="2681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7"/>
          <p:cNvPicPr preferRelativeResize="0"/>
          <p:nvPr/>
        </p:nvPicPr>
        <p:blipFill rotWithShape="1">
          <a:blip r:embed="rId4">
            <a:alphaModFix/>
          </a:blip>
          <a:srcRect b="0" l="2732" r="2732" t="0"/>
          <a:stretch/>
        </p:blipFill>
        <p:spPr>
          <a:xfrm>
            <a:off x="259100" y="217025"/>
            <a:ext cx="3566248" cy="232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7"/>
          <p:cNvPicPr preferRelativeResize="0"/>
          <p:nvPr/>
        </p:nvPicPr>
        <p:blipFill rotWithShape="1">
          <a:blip r:embed="rId5">
            <a:alphaModFix/>
          </a:blip>
          <a:srcRect b="0" l="2998" r="2998" t="0"/>
          <a:stretch/>
        </p:blipFill>
        <p:spPr>
          <a:xfrm>
            <a:off x="259100" y="2699620"/>
            <a:ext cx="3566250" cy="23202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0" name="Google Shape;210;p37"/>
          <p:cNvCxnSpPr/>
          <p:nvPr/>
        </p:nvCxnSpPr>
        <p:spPr>
          <a:xfrm>
            <a:off x="7583400" y="1387700"/>
            <a:ext cx="15606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37"/>
          <p:cNvSpPr txBox="1"/>
          <p:nvPr>
            <p:ph idx="1" type="subTitle"/>
          </p:nvPr>
        </p:nvSpPr>
        <p:spPr>
          <a:xfrm>
            <a:off x="4652153" y="143376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alternation plots clearly show a bias in favour of black people.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in the paper, the KL divergences are comparable.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